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4" r:id="rId4"/>
    <p:sldId id="261" r:id="rId5"/>
    <p:sldId id="265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77BE"/>
    <a:srgbClr val="009A79"/>
    <a:srgbClr val="709ED4"/>
    <a:srgbClr val="E735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118"/>
  </p:normalViewPr>
  <p:slideViewPr>
    <p:cSldViewPr snapToGrid="0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2E6F4-7A4C-149F-D58F-37097F88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7E2B07-926B-4D88-36EF-C4DCB42D0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426F23-8174-3011-372A-0F554D9E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387D2-945D-AC78-F7B8-452C6D57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BB4BDC-9609-260A-BA48-4CBAA693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90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68164-3343-C0FD-269B-9F26CD42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F69221-8E4D-874D-A623-9B01E9609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C42E21-0DF1-7EE8-4AE0-0A930537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036FD2-34EE-230A-9EB6-5FB9E3C9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6A70E2-0090-84D4-C382-3EADE4F5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4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716E6D-E30A-E721-6F1C-E18DE11AA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F8D966-3800-0AE7-4095-08629B1B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8F4670-D395-D4DB-8BB8-292426D8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47EB6A-CFDA-758A-7C3F-18D11FEF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E7C6DA-68AE-2516-6970-C7FB1BF7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96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6DD02-8A73-D350-323B-03708D5E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A3C1FB-87B3-0271-BB3D-C87D38A6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685A0D-0A69-C056-A318-D07154C2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DBF7BD-F58D-5D4C-90C5-9A97B7B3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3F97D1-92EA-3CB9-A164-8152BBB3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86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0A8CD-9C28-0EF5-B59F-02C88D5F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7D832-3B65-7780-84B7-4AD53BF4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C123CB-475F-E525-B816-F7CC9A12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D3A7E-121D-CC56-17E9-99D7F3A9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E3029A-1167-E123-BA9E-ADCFA8E3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69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40C1A-C500-EA24-8490-0881ECE0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B0581-6B58-F212-584F-CE99D0FD5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3FB080-A6D0-35AC-A3B6-95EA01CF9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7EEAB5-CD04-3431-EEC5-52AA9FAC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FE95F0-44F3-ABE8-014E-62438B0D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BCAB7D-EC75-425D-3947-653FB033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74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0720E-6BAC-8D4F-F0D3-C3B50449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A4842F-442B-7B37-2607-9337411D5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A14240-BE44-0578-3FAE-3673A533A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BFD70B-17E2-68DC-9F67-5515BAF39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526E8E-2E33-E94A-D807-07C0BE26D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D2CF83-2CC5-E702-2257-17B5FE8F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31D0A9-CC78-1E9F-3080-2D212166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71374EA-5D3F-4C25-7214-3118CD23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4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1BC00-7B52-92D3-51A1-CAD86D52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E3DD83-E798-BC7C-ED95-7BD5297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D2B76C-AF06-A79A-843D-82FC8338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7DB29E-DFDB-7913-AD64-E61F4192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61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70AD32-246D-22BB-D5B4-29A4075A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195F2F-4C0F-D4F9-23E1-46A5EFA1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895648-CEA8-1CBA-1C21-46E21671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46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69A06-2891-658A-2511-3FE8F9B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BE1630-770E-625F-1A8D-3C1FD017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4B18D6-8D5F-8266-DCD6-E82429BA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52CD89-86A9-2024-C508-32BE55B3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B584FB-3190-360B-83D8-1CD0185E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851821-1D9F-9684-D93E-2B806910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88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CF72C1-8A64-4AD1-30F0-788B8531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B4E8C9-92FB-355B-D4F8-65F250F2B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D727B-FDA6-94A2-4EC7-2FF1F0072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D6CFF9-696D-856D-1D02-205C1D7A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3EA8A7-D7BA-AF54-9A35-7D160BE6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F318BE-999E-76AD-1E3F-F5B52ED9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6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2D49F-29B1-D932-0B12-3DFC7BD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C5AFF6-F9F2-8DD9-9059-CE85E0BE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BCAFC-0C07-E771-91B3-D6252F3BA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BD170-0D4E-AA48-873F-D715B29AB865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E29A5E-B8E2-D729-FD3F-15485EA85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0433BC-375C-FA16-BD98-01FCA2388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AA5EEB-CBC2-3F46-8298-B8248F159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pl9.ru/projects/konsultirovanie-uchastnikov-svo-po-voprosu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l9.ru/docs/KKOTIP/project/gorlinsvo/4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313715" y="1874648"/>
            <a:ext cx="562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Профориентационное сопровождение и взаимодействие с участниками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СВО</a:t>
            </a: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491" y="2059707"/>
            <a:ext cx="2930359" cy="4017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092" y="1603537"/>
            <a:ext cx="863743" cy="863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663060" y="3532045"/>
            <a:ext cx="2626789" cy="11045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969" y="314282"/>
            <a:ext cx="10058400" cy="1115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409667" y="4167538"/>
            <a:ext cx="432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677BE"/>
                </a:solidFill>
                <a:latin typeface="Futura PT Bold" panose="020B0902020204020203" pitchFamily="34" charset="-52"/>
              </a:rPr>
              <a:t>Астанина</a:t>
            </a:r>
            <a:endParaRPr lang="ru-RU" sz="2800" b="1" dirty="0">
              <a:solidFill>
                <a:srgbClr val="0677BE"/>
              </a:solidFill>
              <a:latin typeface="Futura PT Bold" panose="020B0902020204020203" pitchFamily="34" charset="-52"/>
            </a:endParaRPr>
          </a:p>
          <a:p>
            <a:r>
              <a:rPr lang="ru-RU" sz="2800" b="1" dirty="0" smtClean="0">
                <a:solidFill>
                  <a:srgbClr val="0677BE"/>
                </a:solidFill>
                <a:latin typeface="Futura PT Bold" panose="020B0902020204020203" pitchFamily="34" charset="-52"/>
              </a:rPr>
              <a:t>Анна Антоновна</a:t>
            </a:r>
            <a:endParaRPr lang="ru-RU" sz="2800" b="1" dirty="0">
              <a:solidFill>
                <a:srgbClr val="0677BE"/>
              </a:solidFill>
              <a:latin typeface="Futura PT Bold" panose="020B0902020204020203" pitchFamily="34" charset="-52"/>
            </a:endParaRPr>
          </a:p>
          <a:p>
            <a:r>
              <a:rPr lang="ru-RU" sz="2000" b="1" dirty="0" smtClean="0">
                <a:solidFill>
                  <a:srgbClr val="0677BE"/>
                </a:solidFill>
                <a:latin typeface="Futura PT Book" panose="020B0502020204020303" pitchFamily="34" charset="-52"/>
              </a:rPr>
              <a:t>Руководитель РУМЦ СПО</a:t>
            </a:r>
          </a:p>
          <a:p>
            <a:r>
              <a:rPr lang="ru-RU" sz="2000" b="1" dirty="0" smtClean="0">
                <a:solidFill>
                  <a:srgbClr val="0677BE"/>
                </a:solidFill>
                <a:latin typeface="Futura PT Book" panose="020B0502020204020303" pitchFamily="34" charset="-52"/>
              </a:rPr>
              <a:t>Красноярский край</a:t>
            </a:r>
            <a:endParaRPr lang="ru-RU" sz="2000" b="1" dirty="0">
              <a:solidFill>
                <a:srgbClr val="0677BE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14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3505" y="-1167728"/>
            <a:ext cx="10134600" cy="1013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282900" y="3545629"/>
            <a:ext cx="317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896" y="1250930"/>
            <a:ext cx="5229225" cy="84704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flipV="1">
            <a:off x="5182022" y="5126343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938496" y="2467567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03649" y="5982605"/>
            <a:ext cx="301862" cy="3018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3770541" y="118351"/>
            <a:ext cx="824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Патриотическое воспитание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199" y="0"/>
            <a:ext cx="665825" cy="665825"/>
          </a:xfrm>
          <a:prstGeom prst="rect">
            <a:avLst/>
          </a:prstGeom>
        </p:spPr>
      </p:pic>
      <p:pic>
        <p:nvPicPr>
          <p:cNvPr id="27" name="Picture 2" descr="https://sun9-59.userapi.com/impg/O8r57L2mscL_SpydRBov578DIwMW7bvi5UEeDg/WQ15MXE-x0s.jpg?size=1280x960&amp;quality=96&amp;sign=e7453e1843928deb4c9e4d0be6f68c7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30" y="3892361"/>
            <a:ext cx="3662361" cy="274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lum contrast="10000"/>
          </a:blip>
          <a:srcRect l="5534" r="28916"/>
          <a:stretch/>
        </p:blipFill>
        <p:spPr>
          <a:xfrm>
            <a:off x="9321553" y="1069261"/>
            <a:ext cx="2383882" cy="307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57360" y="4699164"/>
            <a:ext cx="2660103" cy="178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https://pl9.ru/docs/KKOTIP/NEWS/16112023/1.jpg"/>
          <p:cNvPicPr>
            <a:picLocks noChangeAspect="1" noChangeArrowheads="1"/>
          </p:cNvPicPr>
          <p:nvPr/>
        </p:nvPicPr>
        <p:blipFill>
          <a:blip r:embed="rId9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244" y="1020135"/>
            <a:ext cx="4401768" cy="330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51317" y="4611927"/>
            <a:ext cx="403956" cy="4039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505991" y="887767"/>
            <a:ext cx="430567" cy="4305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1798" y="3719743"/>
            <a:ext cx="421689" cy="4216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98867" y="883306"/>
            <a:ext cx="492733" cy="49273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131294" y="4944860"/>
            <a:ext cx="3852909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участников СВО</a:t>
            </a:r>
            <a:endParaRPr lang="ru-RU" sz="3200" b="1" dirty="0" smtClean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945" y="2296699"/>
            <a:ext cx="4545623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«Патриотический концерт»</a:t>
            </a:r>
          </a:p>
        </p:txBody>
      </p:sp>
    </p:spTree>
    <p:extLst>
      <p:ext uri="{BB962C8B-B14F-4D97-AF65-F5344CB8AC3E}">
        <p14:creationId xmlns:p14="http://schemas.microsoft.com/office/powerpoint/2010/main" xmlns="" val="94572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90" y="-1021804"/>
            <a:ext cx="8901608" cy="890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257924" y="2656163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656115" y="0"/>
            <a:ext cx="953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Межведомственное взаимодействие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265" y="0"/>
            <a:ext cx="444137" cy="444137"/>
          </a:xfrm>
          <a:prstGeom prst="rect">
            <a:avLst/>
          </a:prstGeom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7082" y="1226103"/>
            <a:ext cx="4104402" cy="2302714"/>
          </a:xfrm>
          <a:prstGeom prst="rect">
            <a:avLst/>
          </a:prstGeom>
          <a:noFill/>
        </p:spPr>
      </p:pic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1390" y="1097855"/>
            <a:ext cx="4600143" cy="2257904"/>
          </a:xfrm>
          <a:prstGeom prst="rect">
            <a:avLst/>
          </a:prstGeom>
          <a:noFill/>
        </p:spPr>
      </p:pic>
      <p:pic>
        <p:nvPicPr>
          <p:cNvPr id="21" name="Picture 10" descr="Новости"/>
          <p:cNvPicPr>
            <a:picLocks noChangeAspect="1" noChangeArrowheads="1"/>
          </p:cNvPicPr>
          <p:nvPr/>
        </p:nvPicPr>
        <p:blipFill>
          <a:blip r:embed="rId7" cstate="print"/>
          <a:srcRect t="18355" b="16476"/>
          <a:stretch>
            <a:fillRect/>
          </a:stretch>
        </p:blipFill>
        <p:spPr bwMode="auto">
          <a:xfrm>
            <a:off x="2096719" y="4005944"/>
            <a:ext cx="4495587" cy="2194560"/>
          </a:xfrm>
          <a:prstGeom prst="rect">
            <a:avLst/>
          </a:prstGeom>
          <a:noFill/>
        </p:spPr>
      </p:pic>
      <p:pic>
        <p:nvPicPr>
          <p:cNvPr id="22" name="Picture 8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10871" t="9018" r="9455" b="4889"/>
          <a:stretch>
            <a:fillRect/>
          </a:stretch>
        </p:blipFill>
        <p:spPr bwMode="auto">
          <a:xfrm>
            <a:off x="7436709" y="3773666"/>
            <a:ext cx="3761117" cy="2672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0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90" y="-1021804"/>
            <a:ext cx="8901608" cy="890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50" y="122448"/>
            <a:ext cx="1145309" cy="1570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257924" y="2656163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9246898" y="3675338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090057" y="0"/>
            <a:ext cx="932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Взаимодействие с Фондом </a:t>
            </a:r>
          </a:p>
          <a:p>
            <a:pPr algn="ctr"/>
            <a:r>
              <a:rPr lang="ru-RU" sz="36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«Защитники Отечества»</a:t>
            </a:r>
            <a:endParaRPr lang="ru-RU" sz="36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642" y="105030"/>
            <a:ext cx="863743" cy="86374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 flipV="1">
            <a:off x="1263966" y="1866647"/>
            <a:ext cx="306875" cy="306875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4756" b="6904"/>
          <a:stretch/>
        </p:blipFill>
        <p:spPr>
          <a:xfrm>
            <a:off x="5271376" y="1181081"/>
            <a:ext cx="3153098" cy="452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user\Desktop\РУМЦ\ГЗ + План на 2024\СВО\Сним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642" y="2128729"/>
            <a:ext cx="3156101" cy="454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698172" y="1773879"/>
            <a:ext cx="3675017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В декабре 2023 года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РУМЦ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заключил соглашение с филиалом Государственного фонда поддержки участников специальной военной операции «Защитники Отечества» по Красноярскому краю.</a:t>
            </a:r>
          </a:p>
        </p:txBody>
      </p:sp>
    </p:spTree>
    <p:extLst>
      <p:ext uri="{BB962C8B-B14F-4D97-AF65-F5344CB8AC3E}">
        <p14:creationId xmlns:p14="http://schemas.microsoft.com/office/powerpoint/2010/main" xmlns="" val="12120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7994" y="-1318649"/>
            <a:ext cx="10134600" cy="1013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282900" y="3545629"/>
            <a:ext cx="317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896" y="1250930"/>
            <a:ext cx="5229225" cy="84704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flipV="1">
            <a:off x="1089416" y="2489677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1116049" y="3585441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142683" y="4564803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1142680" y="5565873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74729" y="3875847"/>
            <a:ext cx="301862" cy="301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764" y="118727"/>
            <a:ext cx="863743" cy="8637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090057" y="0"/>
            <a:ext cx="9326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ПЛАН</a:t>
            </a:r>
          </a:p>
          <a:p>
            <a:pPr algn="ctr"/>
            <a:r>
              <a:rPr lang="ru-RU" sz="32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м</a:t>
            </a:r>
            <a:r>
              <a:rPr lang="ru-RU" sz="32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ероприятий («Дорожная карта») консультационного сопровождения участников СВО</a:t>
            </a:r>
            <a:endParaRPr lang="ru-RU" sz="32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58284" y="2321738"/>
            <a:ext cx="11159231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Информирование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участников СВО о мерах социальной поддержки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буклет «Вопрос/ответ», оформление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стендов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РВК)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Консультирование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участников СВО и членов их семей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(43 человека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из них 12 чел. по телефону «горячей линии» –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реестр)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Вовлечение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участников СВО в совместные мероприятия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(проведено 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мероприятия)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Психологическая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поддержка</a:t>
            </a:r>
            <a:r>
              <a:rPr lang="ru-RU" sz="2400" dirty="0" smtClean="0">
                <a:solidFill>
                  <a:srgbClr val="002060"/>
                </a:solidFill>
              </a:rPr>
              <a:t> обучающихся из семей участников СВО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(оказана 9 обучающимся)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27753" y="2794251"/>
            <a:ext cx="301862" cy="3018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85201" y="4908616"/>
            <a:ext cx="301862" cy="30186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08514" y="5873323"/>
            <a:ext cx="301862" cy="3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72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90" y="-1021804"/>
            <a:ext cx="8901608" cy="890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257924" y="2656163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9246898" y="3675338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3448595" y="0"/>
            <a:ext cx="908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Информационное сопровождение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163" y="200296"/>
            <a:ext cx="620430" cy="62043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 flipV="1">
            <a:off x="1377179" y="2693962"/>
            <a:ext cx="306875" cy="306875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1383" y="2626864"/>
            <a:ext cx="2865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На сайте Колледжа представлена полная информация </a:t>
            </a:r>
            <a:endParaRPr lang="ru-RU" sz="2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по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реализуемому проекту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702" y="5808676"/>
            <a:ext cx="511514" cy="51151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91648" y="5853717"/>
            <a:ext cx="1017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5"/>
              </a:rPr>
              <a:t>https://pl9.ru/projects/konsultirovanie-uchastnikov-svo-po-voprosu</a:t>
            </a:r>
            <a:endParaRPr lang="ru-RU" sz="2400" b="1" dirty="0">
              <a:latin typeface="Futura PT Bold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826" y="1050821"/>
            <a:ext cx="1412266" cy="14122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/>
          <a:srcRect l="5126" r="23286" b="8659"/>
          <a:stretch/>
        </p:blipFill>
        <p:spPr>
          <a:xfrm>
            <a:off x="4802845" y="1022901"/>
            <a:ext cx="7154024" cy="4228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20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90" y="-1021804"/>
            <a:ext cx="8901608" cy="890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257924" y="2656163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9246898" y="3675338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3918857" y="210679"/>
            <a:ext cx="827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Методическое сопровождение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881" y="148046"/>
            <a:ext cx="542053" cy="54205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 flipV="1">
            <a:off x="6435634" y="5225141"/>
            <a:ext cx="121920" cy="130630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829" y="6031214"/>
            <a:ext cx="574826" cy="574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r="12580"/>
          <a:stretch/>
        </p:blipFill>
        <p:spPr>
          <a:xfrm>
            <a:off x="1150808" y="2071600"/>
            <a:ext cx="5022709" cy="35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/>
          <a:srcRect r="10334"/>
          <a:stretch/>
        </p:blipFill>
        <p:spPr>
          <a:xfrm>
            <a:off x="6356224" y="989307"/>
            <a:ext cx="5645494" cy="3984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995748" y="963526"/>
            <a:ext cx="3300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Буклет «Вопросы и ответы» в части правового регулирования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92389" y="5084980"/>
            <a:ext cx="5451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Планируется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</a:rPr>
              <a:t>разработка методических рекомендаций по освоению навыков безопасного использования ТСР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Futura PT Bold"/>
            </a:endParaRPr>
          </a:p>
        </p:txBody>
      </p:sp>
      <p:sp>
        <p:nvSpPr>
          <p:cNvPr id="24" name="Овал 23"/>
          <p:cNvSpPr/>
          <p:nvPr/>
        </p:nvSpPr>
        <p:spPr>
          <a:xfrm flipV="1">
            <a:off x="2878182" y="1084215"/>
            <a:ext cx="121920" cy="130630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0915" y="6064351"/>
            <a:ext cx="749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7"/>
              </a:rPr>
              <a:t>https://pl9.ru/docs/KKOTIP/project/gorlinsvo/4.pdf</a:t>
            </a:r>
            <a:endParaRPr lang="ru-RU" sz="2400" b="1" dirty="0">
              <a:latin typeface="Futura P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009" y="-3316087"/>
            <a:ext cx="4987766" cy="13044650"/>
          </a:xfrm>
          <a:prstGeom prst="rect">
            <a:avLst/>
          </a:prstGeom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10800000" flipV="1">
            <a:off x="7101712" y="1140823"/>
            <a:ext cx="4933534" cy="4519748"/>
          </a:xfrm>
          <a:prstGeom prst="round2Diag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003" y="1126274"/>
            <a:ext cx="564594" cy="564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07" y="5734713"/>
            <a:ext cx="5229225" cy="847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8308" y="444994"/>
            <a:ext cx="2626789" cy="1104588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10800000" flipV="1">
            <a:off x="1428204" y="2097006"/>
            <a:ext cx="5268686" cy="3603842"/>
          </a:xfrm>
          <a:prstGeom prst="round2Diag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101" y="2068975"/>
            <a:ext cx="564594" cy="56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4205378" y="175845"/>
            <a:ext cx="6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Телефон «Горячей линии»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322" y="165991"/>
            <a:ext cx="863743" cy="8637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358261" y="1210491"/>
            <a:ext cx="4546358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Организовано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консультирование Ветеранов боевых действий, принимавшие участие (содействовавшие выполнению задач) в СВО на территориях ДНР, ЛНР и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Украины, членов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семей лиц, погибших (умерших) ветеранов боевых действий СВО, а также лиц, принимавших участие в боевых действиях в ДНР и ЛНР, при выполнении задач в ходе СВО (боевых действий), либо умерших после увольнения с военной службы (службы, работы), если смерть таких лиц наступила вследствие увечья (ранения, травмы, контузии) или заболевания, полученных ими при выполнении задач в ходе СВО (боевых действий)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latin typeface="Proxima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3791" y="2094967"/>
            <a:ext cx="524081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Консультирование по вопросам: </a:t>
            </a:r>
          </a:p>
          <a:p>
            <a:endParaRPr lang="ru-RU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ProximaBold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профориентации;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повышения квалификации;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взаимодействия с центром занятости населения;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обучения в рамках федерального проекта «Содействие занятости» национального проекта «Демография». 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ProximaBold"/>
            </a:endParaRPr>
          </a:p>
          <a:p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Номер горячей линии 8(391)-234-52-82. </a:t>
            </a:r>
          </a:p>
          <a:p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ProximaBold"/>
              </a:rPr>
              <a:t>Прием звонков осуществляется с понедельника по пятницу с 09.00 до 16.00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ProximaBold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41034" y="5965448"/>
            <a:ext cx="9628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Futura PT Bold"/>
                <a:ea typeface="Calibri" pitchFamily="34" charset="0"/>
                <a:cs typeface="Times New Roman" pitchFamily="18" charset="0"/>
              </a:rPr>
              <a:t>едется реестр звонков, поступивших на «Горячую линию» - 12 человек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Futura PT Bold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2126117" y="6107722"/>
            <a:ext cx="190364" cy="171158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18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90" y="-1021804"/>
            <a:ext cx="8901608" cy="890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6257924" y="2656163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9246898" y="3675338"/>
            <a:ext cx="23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4396966" y="106176"/>
            <a:ext cx="517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Диагностирование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328" y="122448"/>
            <a:ext cx="863743" cy="86374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 flipV="1">
            <a:off x="1054962" y="2206282"/>
            <a:ext cx="181656" cy="171158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9895" r="28241"/>
          <a:stretch/>
        </p:blipFill>
        <p:spPr>
          <a:xfrm>
            <a:off x="4171405" y="1584960"/>
            <a:ext cx="3509555" cy="4717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r="27529"/>
          <a:stretch/>
        </p:blipFill>
        <p:spPr>
          <a:xfrm>
            <a:off x="8012577" y="1067046"/>
            <a:ext cx="4015174" cy="5406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332412" y="2063930"/>
            <a:ext cx="2847703" cy="2068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Futura PT Bold"/>
                <a:ea typeface="+mj-ea"/>
                <a:cs typeface="+mj-cs"/>
              </a:rPr>
              <a:t>Диагностика профессиональных склонностей и интересов, консультирование по итогам анкетирования.</a:t>
            </a:r>
            <a:endParaRPr kumimoji="0" lang="ru-RU" sz="2000" b="1" i="0" u="none" strike="noStrike" kern="1200" normalizeH="0" baseline="0" noProof="0" dirty="0"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Futura PT Bold"/>
              <a:ea typeface="+mj-ea"/>
              <a:cs typeface="+mj-cs"/>
            </a:endParaRPr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905" y="4530515"/>
            <a:ext cx="1638810" cy="16388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2120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7175" y="-1256505"/>
            <a:ext cx="10134600" cy="1013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282900" y="3545629"/>
            <a:ext cx="317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896" y="1250930"/>
            <a:ext cx="5229225" cy="8470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3435658" y="144984"/>
            <a:ext cx="8454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Круглый стол в рамках деловой программы «Абилимпикс»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827" y="198625"/>
            <a:ext cx="863743" cy="863743"/>
          </a:xfrm>
          <a:prstGeom prst="rect">
            <a:avLst/>
          </a:prstGeom>
        </p:spPr>
      </p:pic>
      <p:pic>
        <p:nvPicPr>
          <p:cNvPr id="27" name="Picture 10" descr="https://pl9.ru/docs/KKOTIP/NEWS/22032024-1/1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727" y="1677878"/>
            <a:ext cx="4836424" cy="237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" name="Picture 4" descr="https://pl9.ru/docs/KKOTIP/NEWS/22032024-1/3.jpg"/>
          <p:cNvPicPr>
            <a:picLocks noChangeAspect="1" noChangeArrowheads="1"/>
          </p:cNvPicPr>
          <p:nvPr/>
        </p:nvPicPr>
        <p:blipFill rotWithShape="1">
          <a:blip r:embed="rId7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8" t="13704" r="6845" b="7383"/>
          <a:stretch/>
        </p:blipFill>
        <p:spPr bwMode="auto">
          <a:xfrm>
            <a:off x="1318651" y="4395364"/>
            <a:ext cx="4194382" cy="224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" name="Picture 2" descr="https://pl9.ru/docs/KKOTIP/NEWS/22032024-1/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6" r="23661"/>
          <a:stretch/>
        </p:blipFill>
        <p:spPr bwMode="auto">
          <a:xfrm>
            <a:off x="7684928" y="2350831"/>
            <a:ext cx="4400540" cy="426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13388" y="2100870"/>
            <a:ext cx="567637" cy="5676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24199" y="3803867"/>
            <a:ext cx="350881" cy="350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7079" y="4223616"/>
            <a:ext cx="558758" cy="5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7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05164" cy="6858000"/>
          </a:xfrm>
          <a:prstGeom prst="rect">
            <a:avLst/>
          </a:prstGeom>
          <a:solidFill>
            <a:srgbClr val="7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3505" y="-1167728"/>
            <a:ext cx="10134600" cy="1013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382" y="314036"/>
            <a:ext cx="1145309" cy="1570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282900" y="3545629"/>
            <a:ext cx="317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utura PT Light" panose="020B0402020204020303" pitchFamily="34" charset="-52"/>
              </a:rPr>
              <a:t>картинка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896" y="1250930"/>
            <a:ext cx="5229225" cy="84704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 flipV="1">
            <a:off x="1053906" y="4736363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9274627" y="4704738"/>
            <a:ext cx="173849" cy="173849"/>
          </a:xfrm>
          <a:prstGeom prst="ellipse">
            <a:avLst/>
          </a:prstGeom>
          <a:solidFill>
            <a:srgbClr val="E7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8CABC5-7968-E15E-A13C-5C5853115FDD}"/>
              </a:ext>
            </a:extLst>
          </p:cNvPr>
          <p:cNvSpPr txBox="1"/>
          <p:nvPr/>
        </p:nvSpPr>
        <p:spPr>
          <a:xfrm>
            <a:off x="2621871" y="109473"/>
            <a:ext cx="957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E7354D"/>
                </a:solidFill>
                <a:latin typeface="Futura PT Bold" panose="020B0902020204020203" pitchFamily="34" charset="-52"/>
              </a:rPr>
              <a:t>Совместные мероприятия с Фондом</a:t>
            </a:r>
            <a:endParaRPr lang="ru-RU" sz="4000" b="1" dirty="0">
              <a:solidFill>
                <a:srgbClr val="E7354D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043" y="186431"/>
            <a:ext cx="585926" cy="585926"/>
          </a:xfrm>
          <a:prstGeom prst="rect">
            <a:avLst/>
          </a:prstGeom>
        </p:spPr>
      </p:pic>
      <p:pic>
        <p:nvPicPr>
          <p:cNvPr id="27" name="Picture 2" descr="https://sun9-43.userapi.com/impg/5VBUgmJBkTJJPVu-QL5-mTpcVaVM5jUSf7MJAw/hzs0vA2URoY.jpg?size=2560x1920&amp;quality=95&amp;sign=54cde8a8463fbfc8e287e37f03657083&amp;type=album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524" y="1012054"/>
            <a:ext cx="3953400" cy="296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" name="Picture 2" descr="https://sun9-47.userapi.com/impg/Uwtj3pt6MM11wASSE00ElIf-3iPoU8X-wOP3-w/Su3usVN9y3s.jpg?size=2560x1920&amp;quality=95&amp;sign=da1f5bf84a4e5361e42aea266ccbbc2d&amp;type=album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5515" y="964025"/>
            <a:ext cx="3926924" cy="282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9" name="Picture 4" descr="https://sun9-43.userapi.com/impg/2kNuSLv6CF86MYWIE6JEOJkb--QOB6oZrTO34g/FqEgcppMoqY.jpg?size=2560x1920&amp;quality=95&amp;sign=faa5fe10398e25a5a0149993dd327a0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898" y="3364640"/>
            <a:ext cx="4365647" cy="327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25949" y="3672641"/>
            <a:ext cx="497705" cy="4977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39873" y="6253373"/>
            <a:ext cx="604627" cy="604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48037" y="3490588"/>
            <a:ext cx="433342" cy="43334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099610" y="4445370"/>
            <a:ext cx="26843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«Уроки </a:t>
            </a:r>
          </a:p>
          <a:p>
            <a:pPr algn="ctr">
              <a:spcAft>
                <a:spcPts val="800"/>
              </a:spcAft>
            </a:pP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Мужества»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11612" y="4532278"/>
            <a:ext cx="3361507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Futura PT Bold"/>
                <a:ea typeface="Calibri" panose="020F0502020204030204" pitchFamily="34" charset="0"/>
                <a:cs typeface="Times New Roman" panose="02020603050405020304" pitchFamily="18" charset="0"/>
              </a:rPr>
              <a:t>«Диалоги с Героями»</a:t>
            </a:r>
          </a:p>
        </p:txBody>
      </p:sp>
    </p:spTree>
    <p:extLst>
      <p:ext uri="{BB962C8B-B14F-4D97-AF65-F5344CB8AC3E}">
        <p14:creationId xmlns:p14="http://schemas.microsoft.com/office/powerpoint/2010/main" xmlns="" val="945723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384</Words>
  <Application>Microsoft Office PowerPoint</Application>
  <PresentationFormat>Произвольный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</dc:creator>
  <cp:lastModifiedBy>user</cp:lastModifiedBy>
  <cp:revision>36</cp:revision>
  <dcterms:created xsi:type="dcterms:W3CDTF">2024-09-24T14:33:25Z</dcterms:created>
  <dcterms:modified xsi:type="dcterms:W3CDTF">2024-10-23T04:17:33Z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2024-09-24T14:54:22Z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f4d9075a-e459-4658-ae7c-0afbc6ea8cd6</vt:lpwstr>
  </property>
  <property fmtid="{D5CDD505-2E9C-101B-9397-08002B2CF9AE}" pid="7" name="MSIP_Label_defa4170-0d19-0005-0004-bc88714345d2_ActionId">
    <vt:lpwstr>56f378e8-aa5d-4858-924c-9b795b0d1cb0</vt:lpwstr>
  </property>
  <property fmtid="{D5CDD505-2E9C-101B-9397-08002B2CF9AE}" pid="8" name="MSIP_Label_defa4170-0d19-0005-0004-bc88714345d2_ContentBits">
    <vt:lpwstr>0</vt:lpwstr>
  </property>
</Properties>
</file>